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52_2669B79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98" r:id="rId2"/>
    <p:sldId id="313" r:id="rId3"/>
    <p:sldId id="340" r:id="rId4"/>
    <p:sldId id="319" r:id="rId5"/>
    <p:sldId id="314" r:id="rId6"/>
    <p:sldId id="280" r:id="rId7"/>
    <p:sldId id="350" r:id="rId8"/>
    <p:sldId id="354" r:id="rId9"/>
    <p:sldId id="343" r:id="rId10"/>
    <p:sldId id="338" r:id="rId11"/>
    <p:sldId id="364" r:id="rId12"/>
    <p:sldId id="365" r:id="rId13"/>
    <p:sldId id="366" r:id="rId14"/>
    <p:sldId id="367" r:id="rId15"/>
    <p:sldId id="345" r:id="rId16"/>
    <p:sldId id="370" r:id="rId17"/>
    <p:sldId id="368" r:id="rId18"/>
    <p:sldId id="323" r:id="rId19"/>
    <p:sldId id="317" r:id="rId20"/>
    <p:sldId id="357" r:id="rId21"/>
    <p:sldId id="324" r:id="rId22"/>
    <p:sldId id="318" r:id="rId23"/>
    <p:sldId id="321" r:id="rId24"/>
    <p:sldId id="358" r:id="rId25"/>
    <p:sldId id="359" r:id="rId26"/>
    <p:sldId id="360" r:id="rId27"/>
    <p:sldId id="362" r:id="rId28"/>
    <p:sldId id="326" r:id="rId29"/>
    <p:sldId id="320" r:id="rId30"/>
    <p:sldId id="322" r:id="rId31"/>
    <p:sldId id="336" r:id="rId32"/>
    <p:sldId id="330" r:id="rId33"/>
    <p:sldId id="331" r:id="rId34"/>
    <p:sldId id="353" r:id="rId35"/>
    <p:sldId id="327" r:id="rId36"/>
    <p:sldId id="328" r:id="rId37"/>
    <p:sldId id="363" r:id="rId38"/>
    <p:sldId id="355" r:id="rId39"/>
    <p:sldId id="356" r:id="rId40"/>
    <p:sldId id="351" r:id="rId41"/>
    <p:sldId id="36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1AE64-F824-E071-B972-B17E2BBC3AFD}" name="이 건한" initials="이건" userId="255a3e256a8f795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0B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3" autoAdjust="0"/>
    <p:restoredTop sz="96327"/>
  </p:normalViewPr>
  <p:slideViewPr>
    <p:cSldViewPr snapToGrid="0" snapToObjects="1">
      <p:cViewPr varScale="1">
        <p:scale>
          <a:sx n="59" d="100"/>
          <a:sy n="59" d="100"/>
        </p:scale>
        <p:origin x="45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52_2669B7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1B6D97-75CF-47A0-8467-AC9D20768629}" authorId="{AB21AE64-F824-E071-B972-B17E2BBC3AFD}" created="2021-09-16T22:07:51.1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44462481" sldId="338"/>
      <ac:spMk id="3" creationId="{421DBCB8-2FC8-4A8F-8F3D-F037A35FCFC9}"/>
    </ac:deMkLst>
    <p188:txBody>
      <a:bodyPr/>
      <a:lstStyle/>
      <a:p>
        <a:r>
          <a:rPr lang="ko-KR" altLang="en-US"/>
          <a:t>ㅇㅇㅇㅇ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65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41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530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009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676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4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991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926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996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40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52_2669B79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427/S/2/datasetView.do" TargetMode="External"/><Relationship Id="rId7" Type="http://schemas.openxmlformats.org/officeDocument/2006/relationships/hyperlink" Target="https://kosis.kr/statHtml/statHtml.do?orgId=101&amp;tblId=DT_1B8000G&amp;vw_cd=MT_ZTITLE&amp;list_id=A_3&amp;seqNo=&amp;lang_mode=ko&amp;language=kor&amp;obj_var_id=&amp;itm_id=&amp;conn_path=MT_ZTITLE" TargetMode="External"/><Relationship Id="rId2" Type="http://schemas.openxmlformats.org/officeDocument/2006/relationships/hyperlink" Target="https://www.flaticon.com/authors/eucaly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seoul.go.kr/dataList/10611/S/2/datasetView.do?tab=S" TargetMode="External"/><Relationship Id="rId5" Type="http://schemas.openxmlformats.org/officeDocument/2006/relationships/hyperlink" Target="https://kosis.kr/statHtml/statHtml.do?orgId=101&amp;tblId=DT_1JC1517&amp;checkFlag=N" TargetMode="External"/><Relationship Id="rId4" Type="http://schemas.openxmlformats.org/officeDocument/2006/relationships/hyperlink" Target="https://kosis.kr/statHtml/statHtml.do?orgId=408&amp;tblId=DT_40803_N0001&amp;checkFlag=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jetbrains.com/help/youtrack/standalone/Gantt-Chart.htm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60D74C-F0BD-A544-A050-49E9A7C26926}"/>
              </a:ext>
            </a:extLst>
          </p:cNvPr>
          <p:cNvSpPr/>
          <p:nvPr/>
        </p:nvSpPr>
        <p:spPr>
          <a:xfrm>
            <a:off x="467562" y="3604257"/>
            <a:ext cx="7238967" cy="23922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719D5C-2163-9648-A481-344A4049FE87}"/>
              </a:ext>
            </a:extLst>
          </p:cNvPr>
          <p:cNvSpPr/>
          <p:nvPr/>
        </p:nvSpPr>
        <p:spPr>
          <a:xfrm>
            <a:off x="467562" y="2432863"/>
            <a:ext cx="7238967" cy="20482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62025" y="3605106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161F6-3B8D-9643-929C-04D7AC2C40D0}"/>
              </a:ext>
            </a:extLst>
          </p:cNvPr>
          <p:cNvSpPr/>
          <p:nvPr/>
        </p:nvSpPr>
        <p:spPr>
          <a:xfrm>
            <a:off x="609600" y="917470"/>
            <a:ext cx="6346570" cy="26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962" y="4505492"/>
            <a:ext cx="2093843" cy="11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빅파이팀</a:t>
            </a:r>
            <a:r>
              <a:rPr lang="en-US" altLang="ko-KR" sz="1600" b="1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이건한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이연주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윤호환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정남균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D691C-FBBA-2B4A-BC43-7ABD7932CB17}"/>
              </a:ext>
            </a:extLst>
          </p:cNvPr>
          <p:cNvSpPr txBox="1"/>
          <p:nvPr/>
        </p:nvSpPr>
        <p:spPr>
          <a:xfrm rot="5400000">
            <a:off x="9082946" y="3259723"/>
            <a:ext cx="494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2021.09.10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~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2021.09.27</a:t>
            </a:r>
            <a:endParaRPr lang="ko-KR" altLang="en-US" sz="1600" spc="8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3" name="직각 삼각형 24">
            <a:extLst>
              <a:ext uri="{FF2B5EF4-FFF2-40B4-BE49-F238E27FC236}">
                <a16:creationId xmlns:a16="http://schemas.microsoft.com/office/drawing/2014/main" id="{A0F0539F-ECC8-7B46-A5D3-A3BC26653E3C}"/>
              </a:ext>
            </a:extLst>
          </p:cNvPr>
          <p:cNvSpPr/>
          <p:nvPr/>
        </p:nvSpPr>
        <p:spPr>
          <a:xfrm flipH="1">
            <a:off x="5840626" y="2541373"/>
            <a:ext cx="1115542" cy="106288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963" y="1107126"/>
            <a:ext cx="60780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인구감소 현황 및 원인분석</a:t>
            </a:r>
            <a:endParaRPr lang="en-US" altLang="ko-KR" sz="65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962" y="3793064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서울시와 전국 데이터를 중심으로</a:t>
            </a:r>
          </a:p>
        </p:txBody>
      </p:sp>
    </p:spTree>
    <p:extLst>
      <p:ext uri="{BB962C8B-B14F-4D97-AF65-F5344CB8AC3E}">
        <p14:creationId xmlns:p14="http://schemas.microsoft.com/office/powerpoint/2010/main" val="66478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695" y="308610"/>
            <a:ext cx="5964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뉴스기사 인구감소 검색 후 분석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08" y="1235174"/>
            <a:ext cx="6875252" cy="551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253F2-37D2-4B40-B2E3-FEC9764BCB58}"/>
              </a:ext>
            </a:extLst>
          </p:cNvPr>
          <p:cNvSpPr txBox="1"/>
          <p:nvPr/>
        </p:nvSpPr>
        <p:spPr>
          <a:xfrm>
            <a:off x="1345303" y="896620"/>
            <a:ext cx="4348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연관어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분석 및 댓글 분석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빈도수 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</a:t>
            </a:r>
            <a:r>
              <a:rPr lang="ko-KR" altLang="en-US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번 이상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400" b="1" dirty="0">
              <a:latin typeface="Elice DigitalBaeum" charset="0"/>
              <a:ea typeface="Elice DigitalBaeum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31964-B527-5649-8B5E-93FBD094143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EED5A-70E9-5A4E-9797-3A0073F245A8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C1A755F-185E-41D3-9E55-DD854CB2DBE2}"/>
              </a:ext>
            </a:extLst>
          </p:cNvPr>
          <p:cNvSpPr/>
          <p:nvPr/>
        </p:nvSpPr>
        <p:spPr>
          <a:xfrm rot="16200000">
            <a:off x="9154302" y="6019800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0E6C4E1-BB18-486A-A8C2-6806BEEBCF4A}"/>
              </a:ext>
            </a:extLst>
          </p:cNvPr>
          <p:cNvSpPr/>
          <p:nvPr/>
        </p:nvSpPr>
        <p:spPr>
          <a:xfrm rot="16200000">
            <a:off x="5669696" y="6003324"/>
            <a:ext cx="403655" cy="52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C37E178-BDE7-466C-ADC6-E748A4F3324B}"/>
              </a:ext>
            </a:extLst>
          </p:cNvPr>
          <p:cNvSpPr/>
          <p:nvPr/>
        </p:nvSpPr>
        <p:spPr>
          <a:xfrm rot="16200000">
            <a:off x="9621798" y="6042454"/>
            <a:ext cx="403656" cy="44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6" descr="C:/Users/채피니스/AppData/Roaming/PolarisOffice/ETemp/10032_10874288/fImage1190197356516.png">
            <a:extLst>
              <a:ext uri="{FF2B5EF4-FFF2-40B4-BE49-F238E27FC236}">
                <a16:creationId xmlns:a16="http://schemas.microsoft.com/office/drawing/2014/main" id="{9E100760-3B8E-473E-BF22-F3669E0289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648"/>
            <a:ext cx="5301049" cy="4006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44624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306261" cy="1172785"/>
            <a:chOff x="1369695" y="308610"/>
            <a:chExt cx="5306261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306261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 데이터 처리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0103990-9AD2-4E8B-90EB-A5DA859C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2" y="1353709"/>
            <a:ext cx="5213020" cy="492903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9FE7940-0290-4FDF-86B3-2D4CB263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51" y="1481395"/>
            <a:ext cx="5086865" cy="4851804"/>
          </a:xfrm>
          <a:prstGeom prst="rect">
            <a:avLst/>
          </a:prstGeom>
        </p:spPr>
      </p:pic>
      <p:sp>
        <p:nvSpPr>
          <p:cNvPr id="16" name="오른쪽 화살표[R] 14">
            <a:extLst>
              <a:ext uri="{FF2B5EF4-FFF2-40B4-BE49-F238E27FC236}">
                <a16:creationId xmlns:a16="http://schemas.microsoft.com/office/drawing/2014/main" id="{D42A37E3-D035-4AD8-A984-37FD9C18C83F}"/>
              </a:ext>
            </a:extLst>
          </p:cNvPr>
          <p:cNvSpPr/>
          <p:nvPr/>
        </p:nvSpPr>
        <p:spPr>
          <a:xfrm>
            <a:off x="5637049" y="3608173"/>
            <a:ext cx="586638" cy="698074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7CC96BA-1379-4702-817B-3BB5AB56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31" y="1319697"/>
            <a:ext cx="5248255" cy="489575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4D07798-91DF-48D7-A506-95169F4E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51" y="1319697"/>
            <a:ext cx="5086865" cy="49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0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136342" cy="1172785"/>
            <a:chOff x="1369695" y="308610"/>
            <a:chExt cx="5136342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13634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데이터 처리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EAADE75-8BEF-4816-AE53-740010C8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74" y="2393026"/>
            <a:ext cx="4349707" cy="184534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815A743-6B53-4C6C-8CCE-2029E97CD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47" y="1176655"/>
            <a:ext cx="5932742" cy="4839729"/>
          </a:xfrm>
          <a:prstGeom prst="rect">
            <a:avLst/>
          </a:prstGeom>
        </p:spPr>
      </p:pic>
      <p:sp>
        <p:nvSpPr>
          <p:cNvPr id="14" name="오른쪽 화살표[R] 14">
            <a:extLst>
              <a:ext uri="{FF2B5EF4-FFF2-40B4-BE49-F238E27FC236}">
                <a16:creationId xmlns:a16="http://schemas.microsoft.com/office/drawing/2014/main" id="{0A10E8D5-1A60-4EF3-B8B8-E1D19C098362}"/>
              </a:ext>
            </a:extLst>
          </p:cNvPr>
          <p:cNvSpPr/>
          <p:nvPr/>
        </p:nvSpPr>
        <p:spPr>
          <a:xfrm>
            <a:off x="4961546" y="2966659"/>
            <a:ext cx="586638" cy="698074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7285EFF-7A33-4945-A363-45E2B6A79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71" y="1064757"/>
            <a:ext cx="6046572" cy="49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246949" cy="1172785"/>
            <a:chOff x="1369695" y="308610"/>
            <a:chExt cx="5246949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246949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시각화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40B29F-C35E-4269-B64B-F289485F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978" y="1412789"/>
            <a:ext cx="7644714" cy="523514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9470DD-5D2E-4316-86DE-CF2BF5A9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" y="3202712"/>
            <a:ext cx="3994274" cy="1114425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51B67F9-BFF4-4E36-9624-748614BE8BCE}"/>
              </a:ext>
            </a:extLst>
          </p:cNvPr>
          <p:cNvSpPr/>
          <p:nvPr/>
        </p:nvSpPr>
        <p:spPr>
          <a:xfrm>
            <a:off x="4016919" y="3585760"/>
            <a:ext cx="406800" cy="46313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7A7D9-6800-4AC6-8ECF-C2FDF09A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94" y="1342767"/>
            <a:ext cx="7768281" cy="51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2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A31D66-6454-4A50-B031-793B50F2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" y="3327310"/>
            <a:ext cx="4155989" cy="1076325"/>
          </a:xfrm>
          <a:prstGeom prst="rect">
            <a:avLst/>
          </a:prstGeom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179623" cy="1172785"/>
            <a:chOff x="1369695" y="308610"/>
            <a:chExt cx="5179623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179623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시각화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51B67F9-BFF4-4E36-9624-748614BE8BCE}"/>
              </a:ext>
            </a:extLst>
          </p:cNvPr>
          <p:cNvSpPr/>
          <p:nvPr/>
        </p:nvSpPr>
        <p:spPr>
          <a:xfrm>
            <a:off x="4078703" y="3585760"/>
            <a:ext cx="497416" cy="46313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C25CF-4D6E-4B7C-8078-CBFE8CF2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81" y="1262380"/>
            <a:ext cx="7624119" cy="54563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D22CC2-3BE0-4BD9-B861-46A97CA79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4" y="1262379"/>
            <a:ext cx="7593536" cy="54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3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509842" cy="1172785"/>
            <a:chOff x="1369695" y="308610"/>
            <a:chExt cx="5509842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678426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50984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지역구별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출생 수 지도 분석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C66326A5-D55C-4348-8F15-70D29F65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1" y="1202384"/>
            <a:ext cx="11541211" cy="56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9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529078" cy="1172785"/>
            <a:chOff x="1369695" y="308610"/>
            <a:chExt cx="5529078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678426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52907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지역구별 사망 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지도 분석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3C273E5-E3F2-4C31-9C57-62D06517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4" y="1223278"/>
            <a:ext cx="11693662" cy="56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4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83D0677-D513-AD4C-885B-71C447F08D1B}"/>
              </a:ext>
            </a:extLst>
          </p:cNvPr>
          <p:cNvSpPr/>
          <p:nvPr/>
        </p:nvSpPr>
        <p:spPr>
          <a:xfrm>
            <a:off x="5506995" y="3513438"/>
            <a:ext cx="771723" cy="77832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D5133E-A0D1-3E48-B5FD-B33FB4C222BD}"/>
              </a:ext>
            </a:extLst>
          </p:cNvPr>
          <p:cNvGrpSpPr/>
          <p:nvPr/>
        </p:nvGrpSpPr>
        <p:grpSpPr>
          <a:xfrm>
            <a:off x="1369695" y="308610"/>
            <a:ext cx="6724918" cy="926564"/>
            <a:chOff x="1369695" y="308610"/>
            <a:chExt cx="6724918" cy="9265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2EBEE3-FE6D-5846-8235-E159ACF82AE0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155523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37862A-0062-6C4D-A8EF-EBEA4BCA8314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72491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출생수,사망수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데이터 전처리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C453B-4FEA-C144-A6DC-AE2F475E2BCE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36BE-8D71-3741-9F2C-71A9B0ACBA4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DBE49AB-A54A-4046-A3E1-18F35BA6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453558"/>
            <a:ext cx="4874346" cy="476726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16E83C1-62A6-4CC6-A392-33668473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7" y="1453558"/>
            <a:ext cx="5280454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6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6" descr="C:/Users/채피니스/AppData/Roaming/PolarisOffice/ETemp/19164_18233752/fImage6050413622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1538889"/>
            <a:ext cx="4624912" cy="3160847"/>
          </a:xfrm>
          <a:prstGeom prst="rect">
            <a:avLst/>
          </a:prstGeom>
          <a:noFill/>
        </p:spPr>
      </p:pic>
      <p:pic>
        <p:nvPicPr>
          <p:cNvPr id="41" name="그림 7" descr="C:/Users/채피니스/AppData/Roaming/PolarisOffice/ETemp/19164_18233752/fImage46701137641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4960271"/>
            <a:ext cx="5653659" cy="1127379"/>
          </a:xfrm>
          <a:prstGeom prst="rect">
            <a:avLst/>
          </a:prstGeom>
          <a:noFill/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83D0677-D513-AD4C-885B-71C447F08D1B}"/>
              </a:ext>
            </a:extLst>
          </p:cNvPr>
          <p:cNvSpPr/>
          <p:nvPr/>
        </p:nvSpPr>
        <p:spPr>
          <a:xfrm>
            <a:off x="5851062" y="3505200"/>
            <a:ext cx="714495" cy="820012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D5133E-A0D1-3E48-B5FD-B33FB4C222BD}"/>
              </a:ext>
            </a:extLst>
          </p:cNvPr>
          <p:cNvGrpSpPr/>
          <p:nvPr/>
        </p:nvGrpSpPr>
        <p:grpSpPr>
          <a:xfrm>
            <a:off x="1369695" y="308610"/>
            <a:ext cx="6724918" cy="926564"/>
            <a:chOff x="1369695" y="308610"/>
            <a:chExt cx="6724918" cy="9265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2EBEE3-FE6D-5846-8235-E159ACF82AE0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155523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37862A-0062-6C4D-A8EF-EBEA4BCA8314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72491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출생수,사망수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데이터 전처리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C453B-4FEA-C144-A6DC-AE2F475E2BCE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36BE-8D71-3741-9F2C-71A9B0ACBA4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793A395-B1B0-4FF5-802D-69EA1C9C2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354" y="1481224"/>
            <a:ext cx="5083229" cy="46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0465" y="5648960"/>
            <a:ext cx="7288530" cy="1000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파이플롯으로 확인해보면 출생 비율이 낮아지고</a:t>
            </a:r>
            <a:endParaRPr lang="en-US" altLang="ko-KR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사망 비율은 점차 높아지고 있음을 알 수 있다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7C0669-E7F5-094A-9941-A933CF9E6B52}"/>
              </a:ext>
            </a:extLst>
          </p:cNvPr>
          <p:cNvGrpSpPr/>
          <p:nvPr/>
        </p:nvGrpSpPr>
        <p:grpSpPr>
          <a:xfrm>
            <a:off x="2540" y="1239521"/>
            <a:ext cx="12189460" cy="2054860"/>
            <a:chOff x="2540" y="1481455"/>
            <a:chExt cx="12189460" cy="18129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0272AC-372D-1F4F-B331-1D5155BC0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0" y="1481455"/>
              <a:ext cx="2472055" cy="178498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75305-622B-7E49-A909-57B500669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4270" y="1481455"/>
              <a:ext cx="2479675" cy="17849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44421B-9880-A040-A645-536C9F46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2985" y="1483360"/>
              <a:ext cx="2479675" cy="17919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9F9BB1-8663-2F42-9976-967018C27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1700" y="1487805"/>
              <a:ext cx="2500630" cy="18065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2669DBE-EC31-1441-9C24-C9248A4B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1370" y="1487805"/>
              <a:ext cx="2500630" cy="180657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FD6445-DDEF-B345-A074-B139A4C58A73}"/>
              </a:ext>
            </a:extLst>
          </p:cNvPr>
          <p:cNvGrpSpPr/>
          <p:nvPr/>
        </p:nvGrpSpPr>
        <p:grpSpPr>
          <a:xfrm>
            <a:off x="2540" y="3415664"/>
            <a:ext cx="12192000" cy="2087211"/>
            <a:chOff x="2540" y="3415665"/>
            <a:chExt cx="12192000" cy="181356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4628AB-D0AC-244F-88C4-F74AB8BE2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" y="3415665"/>
              <a:ext cx="2500630" cy="181356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3ADECA1-DEC3-274B-8336-C8757F09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0465" y="3415665"/>
              <a:ext cx="2486660" cy="179959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F0251B-1D53-1945-B3B1-3E6B744F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83785" y="3415665"/>
              <a:ext cx="2472055" cy="1778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3992EDE-90FF-2648-BF5B-4C0C8799C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03135" y="3415665"/>
              <a:ext cx="2472055" cy="177101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B0627A6-208D-5440-9387-4545034C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22485" y="3415665"/>
              <a:ext cx="2472055" cy="177101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4724400" cy="1172845"/>
            <a:chOff x="1369695" y="308610"/>
            <a:chExt cx="4724400" cy="11728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104515" cy="58483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ore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연도별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출생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사망 비율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465DF-20FF-A040-AF19-5670166BD634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08E84-640B-844D-B068-0BF390C86CEC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10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>
            <a:off x="1425323" y="273125"/>
            <a:ext cx="11631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B89E76-DF53-4640-AB23-639447FD802B}"/>
              </a:ext>
            </a:extLst>
          </p:cNvPr>
          <p:cNvGrpSpPr/>
          <p:nvPr/>
        </p:nvGrpSpPr>
        <p:grpSpPr>
          <a:xfrm>
            <a:off x="1369539" y="330304"/>
            <a:ext cx="1282723" cy="849148"/>
            <a:chOff x="1188881" y="330304"/>
            <a:chExt cx="1282723" cy="8491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B39028-013C-3B4B-A49C-9263EDF3E73D}"/>
                </a:ext>
              </a:extLst>
            </p:cNvPr>
            <p:cNvSpPr txBox="1"/>
            <p:nvPr/>
          </p:nvSpPr>
          <p:spPr>
            <a:xfrm>
              <a:off x="1244665" y="840898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06426C-30B6-BC42-AB33-D984EE64A5A7}"/>
                </a:ext>
              </a:extLst>
            </p:cNvPr>
            <p:cNvSpPr txBox="1"/>
            <p:nvPr/>
          </p:nvSpPr>
          <p:spPr>
            <a:xfrm>
              <a:off x="1188881" y="330304"/>
              <a:ext cx="1282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INDEX</a:t>
              </a:r>
              <a:endPara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DEC153-7976-B442-AE98-92B931B4B56D}"/>
              </a:ext>
            </a:extLst>
          </p:cNvPr>
          <p:cNvSpPr txBox="1"/>
          <p:nvPr/>
        </p:nvSpPr>
        <p:spPr>
          <a:xfrm>
            <a:off x="5760102" y="273125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01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6BDED6-1EA4-DC43-9F73-74282EDA5679}"/>
              </a:ext>
            </a:extLst>
          </p:cNvPr>
          <p:cNvSpPr txBox="1"/>
          <p:nvPr/>
        </p:nvSpPr>
        <p:spPr>
          <a:xfrm>
            <a:off x="6618090" y="664231"/>
            <a:ext cx="3541394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주제 및 목적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개발 환경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일정 및 역할 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7F41F-5B04-DC44-A436-F107CF1C2F4E}"/>
              </a:ext>
            </a:extLst>
          </p:cNvPr>
          <p:cNvSpPr txBox="1"/>
          <p:nvPr/>
        </p:nvSpPr>
        <p:spPr>
          <a:xfrm>
            <a:off x="5760102" y="17760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02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46A864-48FF-6041-B354-8D78DF0B3AF1}"/>
              </a:ext>
            </a:extLst>
          </p:cNvPr>
          <p:cNvSpPr txBox="1"/>
          <p:nvPr/>
        </p:nvSpPr>
        <p:spPr>
          <a:xfrm>
            <a:off x="6618090" y="2168818"/>
            <a:ext cx="3541394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기술적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도메인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6DD057-CDDB-534C-815E-E58E1759B225}"/>
              </a:ext>
            </a:extLst>
          </p:cNvPr>
          <p:cNvSpPr txBox="1"/>
          <p:nvPr/>
        </p:nvSpPr>
        <p:spPr>
          <a:xfrm>
            <a:off x="5760102" y="29605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03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E0C9BA-B0CC-D843-94D0-3528EADADD17}"/>
              </a:ext>
            </a:extLst>
          </p:cNvPr>
          <p:cNvSpPr txBox="1"/>
          <p:nvPr/>
        </p:nvSpPr>
        <p:spPr>
          <a:xfrm>
            <a:off x="6618090" y="3349546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서울시 인구 데이터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전국  인구 데이터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유튜브 인구감소 뉴스 댓글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7521B0-F5EB-FA4B-A627-373912F7064B}"/>
              </a:ext>
            </a:extLst>
          </p:cNvPr>
          <p:cNvSpPr txBox="1"/>
          <p:nvPr/>
        </p:nvSpPr>
        <p:spPr>
          <a:xfrm>
            <a:off x="5760102" y="4197179"/>
            <a:ext cx="73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04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D08D11-A207-A742-9113-9E35D7359C1C}"/>
              </a:ext>
            </a:extLst>
          </p:cNvPr>
          <p:cNvSpPr txBox="1"/>
          <p:nvPr/>
        </p:nvSpPr>
        <p:spPr>
          <a:xfrm>
            <a:off x="6618089" y="4625546"/>
            <a:ext cx="3588591" cy="1111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워드클라우드를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댓글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웹크롤링을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연관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빅데이터 시각화를 통한 현황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LSTM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을 통한 인구 감소 예측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439885-0AAA-3441-BE2A-AFCFBF62FDBA}"/>
              </a:ext>
            </a:extLst>
          </p:cNvPr>
          <p:cNvSpPr txBox="1"/>
          <p:nvPr/>
        </p:nvSpPr>
        <p:spPr>
          <a:xfrm>
            <a:off x="5760102" y="5700110"/>
            <a:ext cx="85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05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2B195F-32C7-AA4D-88DD-3D8AF6ABDAF7}"/>
              </a:ext>
            </a:extLst>
          </p:cNvPr>
          <p:cNvSpPr txBox="1"/>
          <p:nvPr/>
        </p:nvSpPr>
        <p:spPr>
          <a:xfrm>
            <a:off x="6618090" y="6161903"/>
            <a:ext cx="3699802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연구결과 및 시사점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C9463-28FB-294E-B28A-73E5E79CCB88}"/>
              </a:ext>
            </a:extLst>
          </p:cNvPr>
          <p:cNvSpPr txBox="1"/>
          <p:nvPr/>
        </p:nvSpPr>
        <p:spPr>
          <a:xfrm>
            <a:off x="6498135" y="27312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5B67F-7150-0348-9E6F-6BB78CEEA092}"/>
              </a:ext>
            </a:extLst>
          </p:cNvPr>
          <p:cNvSpPr txBox="1"/>
          <p:nvPr/>
        </p:nvSpPr>
        <p:spPr>
          <a:xfrm>
            <a:off x="6498135" y="1776056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이론적 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F057E-9F98-304A-88FA-60CAD72C50B2}"/>
              </a:ext>
            </a:extLst>
          </p:cNvPr>
          <p:cNvSpPr txBox="1"/>
          <p:nvPr/>
        </p:nvSpPr>
        <p:spPr>
          <a:xfrm>
            <a:off x="6498135" y="296055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조사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28DAF-D0A6-BC45-AFAC-5E1804684696}"/>
              </a:ext>
            </a:extLst>
          </p:cNvPr>
          <p:cNvSpPr txBox="1"/>
          <p:nvPr/>
        </p:nvSpPr>
        <p:spPr>
          <a:xfrm>
            <a:off x="6498135" y="4197179"/>
            <a:ext cx="174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실증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87D858-E3B6-DA47-9074-BE2B0A6E8C9B}"/>
              </a:ext>
            </a:extLst>
          </p:cNvPr>
          <p:cNvSpPr txBox="1"/>
          <p:nvPr/>
        </p:nvSpPr>
        <p:spPr>
          <a:xfrm>
            <a:off x="6498135" y="5687454"/>
            <a:ext cx="120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결론</a:t>
            </a:r>
          </a:p>
        </p:txBody>
      </p:sp>
      <p:sp>
        <p:nvSpPr>
          <p:cNvPr id="22" name="직각 삼각형 24">
            <a:extLst>
              <a:ext uri="{FF2B5EF4-FFF2-40B4-BE49-F238E27FC236}">
                <a16:creationId xmlns:a16="http://schemas.microsoft.com/office/drawing/2014/main" id="{86CBC61E-7BDD-634B-BEFB-D71AB1B9C000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26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100" y="5659396"/>
            <a:ext cx="7289165" cy="1199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인구 증감수는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2000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년도에 비하면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20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년도와 약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50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배 정도 차이가 나는 것을 알 수 있다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3239990" cy="1172785"/>
            <a:chOff x="1369695" y="308610"/>
            <a:chExt cx="3239990" cy="117278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282583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  <a:p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323999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인구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증감수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01006-6C03-584C-9044-D10F8CA751D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548B8-37BB-534F-8F04-99FD4607947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0E1685-E759-4BB7-B339-D551BD69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549"/>
            <a:ext cx="6703211" cy="391486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7856077-C96B-4945-BA10-6B14CF30EC01}"/>
              </a:ext>
            </a:extLst>
          </p:cNvPr>
          <p:cNvSpPr/>
          <p:nvPr/>
        </p:nvSpPr>
        <p:spPr>
          <a:xfrm rot="16200000">
            <a:off x="6323721" y="5445325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67DAF6-094C-4FD7-999B-DABB17C74238}"/>
              </a:ext>
            </a:extLst>
          </p:cNvPr>
          <p:cNvSpPr/>
          <p:nvPr/>
        </p:nvSpPr>
        <p:spPr>
          <a:xfrm rot="16200000">
            <a:off x="645240" y="5493495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89C9BB-C5F2-4DEC-B564-08D11578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10" y="1709350"/>
            <a:ext cx="5386705" cy="39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74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50" y="1671336"/>
            <a:ext cx="5831788" cy="3798554"/>
          </a:xfrm>
          <a:prstGeom prst="rect">
            <a:avLst/>
          </a:prstGeom>
          <a:noFill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100" y="5659396"/>
            <a:ext cx="7289165" cy="1199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시간이 갈수록 출생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수는 감소하고 있다.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반면에 사망 수는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09년도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부터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폭발적으로 증가한다.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5234125" cy="1172785"/>
            <a:chOff x="1369695" y="308610"/>
            <a:chExt cx="5234125" cy="117278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282583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  <a:p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52341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및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01006-6C03-584C-9044-D10F8CA751D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548B8-37BB-534F-8F04-99FD4607947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76209-080B-4A5B-B218-5DE6B496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5" y="1639145"/>
            <a:ext cx="5827952" cy="3862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9EDDC-33A0-482A-8D50-238B1F79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027" y="1639145"/>
            <a:ext cx="5873578" cy="376487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67DAF6-094C-4FD7-999B-DABB17C74238}"/>
              </a:ext>
            </a:extLst>
          </p:cNvPr>
          <p:cNvSpPr/>
          <p:nvPr/>
        </p:nvSpPr>
        <p:spPr>
          <a:xfrm rot="16200000">
            <a:off x="8822419" y="4617114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83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7105E1-E20A-AC49-870D-4F14DABCCBA6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F493D3-F2E5-F847-8962-0E8F13527101}"/>
              </a:ext>
            </a:extLst>
          </p:cNvPr>
          <p:cNvGrpSpPr/>
          <p:nvPr/>
        </p:nvGrpSpPr>
        <p:grpSpPr>
          <a:xfrm>
            <a:off x="1369695" y="308610"/>
            <a:ext cx="4548040" cy="1172785"/>
            <a:chOff x="1369695" y="308610"/>
            <a:chExt cx="4548040" cy="11727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9A6585-7503-2D4E-AFCB-C00E3BA1C7CD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115212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2000~2019년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ore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0E3B42-E4D7-184C-A501-0E81B39FDC23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454804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남 여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수 사망 수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9BAF9A-4717-4D86-B79F-B627B59B2821}"/>
              </a:ext>
            </a:extLst>
          </p:cNvPr>
          <p:cNvSpPr txBox="1"/>
          <p:nvPr/>
        </p:nvSpPr>
        <p:spPr>
          <a:xfrm>
            <a:off x="265123" y="367813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25EEA2-68B6-DA41-A7CB-97A7B75E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416908"/>
            <a:ext cx="7117492" cy="54040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00F06A-97C0-D64A-9C48-FA0C6BA6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" y="1416908"/>
            <a:ext cx="7117492" cy="54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14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4724400" cy="926465"/>
            <a:chOff x="1369695" y="308610"/>
            <a:chExt cx="4724400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15487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17" r="901" b="17"/>
          <a:stretch/>
        </p:blipFill>
        <p:spPr>
          <a:xfrm>
            <a:off x="208915" y="1411605"/>
            <a:ext cx="11773535" cy="505968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9F9A74-3722-4B74-AEEB-19ABB653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9" y="1098768"/>
            <a:ext cx="12113741" cy="5402362"/>
          </a:xfrm>
          <a:prstGeom prst="rect">
            <a:avLst/>
          </a:prstGeom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273685"/>
            <a:ext cx="6181500" cy="926564"/>
            <a:chOff x="1369695" y="308610"/>
            <a:chExt cx="618150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83252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150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83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6181500" cy="926564"/>
            <a:chOff x="1369695" y="308610"/>
            <a:chExt cx="618150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72031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150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AFFFB1-7844-424E-A19F-DEBFCDD0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4" y="1524754"/>
            <a:ext cx="11735485" cy="52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6184706" cy="926564"/>
            <a:chOff x="1369695" y="308610"/>
            <a:chExt cx="6184706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72031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470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3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E8841-0418-4A77-9E23-7081792B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535906"/>
            <a:ext cx="12093146" cy="51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2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264091"/>
            <a:ext cx="6094938" cy="926564"/>
            <a:chOff x="1369695" y="308610"/>
            <a:chExt cx="6094938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392275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16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데이터와 사망원인 데이터 비교</a:t>
              </a:r>
              <a:endParaRPr lang="ko-KR" altLang="en-US" sz="1600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09493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2009년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이후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사망자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급증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이유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분석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43450D-F17B-4D23-9507-C86F2CC2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4" y="1319685"/>
            <a:ext cx="6219524" cy="4564691"/>
          </a:xfrm>
          <a:prstGeom prst="rect">
            <a:avLst/>
          </a:prstGeom>
        </p:spPr>
      </p:pic>
      <p:pic>
        <p:nvPicPr>
          <p:cNvPr id="15" name="그림 10">
            <a:extLst>
              <a:ext uri="{FF2B5EF4-FFF2-40B4-BE49-F238E27FC236}">
                <a16:creationId xmlns:a16="http://schemas.microsoft.com/office/drawing/2014/main" id="{A196C57D-EDB0-4883-A194-9DDE457CC3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78" y="1317626"/>
            <a:ext cx="5429423" cy="4386808"/>
          </a:xfrm>
          <a:prstGeom prst="rect">
            <a:avLst/>
          </a:prstGeom>
          <a:noFill/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5E71EA-D17D-4C69-867D-39C0FE2F2A85}"/>
              </a:ext>
            </a:extLst>
          </p:cNvPr>
          <p:cNvSpPr/>
          <p:nvPr/>
        </p:nvSpPr>
        <p:spPr>
          <a:xfrm>
            <a:off x="2451100" y="5842456"/>
            <a:ext cx="7289165" cy="905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두 그래프 모두 다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09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년도부터 수치가 폭발적으로 증가함을 알 수 있다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3D4F258-F6B8-4D5F-B5FC-F886901AB501}"/>
              </a:ext>
            </a:extLst>
          </p:cNvPr>
          <p:cNvSpPr/>
          <p:nvPr/>
        </p:nvSpPr>
        <p:spPr>
          <a:xfrm rot="16200000">
            <a:off x="9117232" y="4845908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6205AE2-75D4-4D0E-94F9-023FD9C8978B}"/>
              </a:ext>
            </a:extLst>
          </p:cNvPr>
          <p:cNvSpPr/>
          <p:nvPr/>
        </p:nvSpPr>
        <p:spPr>
          <a:xfrm rot="16200000">
            <a:off x="2127427" y="5639300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3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/>
          <p:cNvCxnSpPr>
            <a:cxnSpLocks/>
          </p:cNvCxnSpPr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6098144" cy="926465"/>
            <a:chOff x="1369695" y="308610"/>
            <a:chExt cx="6098144" cy="92646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18478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6098144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2009년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이후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사망자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급증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이유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분석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pic>
        <p:nvPicPr>
          <p:cNvPr id="39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87"/>
            <a:ext cx="7312091" cy="4898750"/>
          </a:xfrm>
          <a:prstGeom prst="rect">
            <a:avLst/>
          </a:prstGeom>
          <a:noFill/>
        </p:spPr>
      </p:pic>
      <p:pic>
        <p:nvPicPr>
          <p:cNvPr id="40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97" y="1182687"/>
            <a:ext cx="4580239" cy="4492625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13DF54-7556-6F4C-AC1E-20553921B168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47E0B-41D2-244E-8752-2B99394190F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BE2D4026-5F49-4367-93C4-7573318CE537}"/>
              </a:ext>
            </a:extLst>
          </p:cNvPr>
          <p:cNvSpPr txBox="1">
            <a:spLocks/>
          </p:cNvSpPr>
          <p:nvPr/>
        </p:nvSpPr>
        <p:spPr>
          <a:xfrm>
            <a:off x="855276" y="5873020"/>
            <a:ext cx="10933070" cy="8463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총 사망 수가 급증한 가장 큰 원인은 상관계수가 제일 높은 호흡계통의 질환임을</a:t>
            </a:r>
            <a:endParaRPr lang="en-US" altLang="ko-KR" sz="2400" dirty="0"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latin typeface="Elice DigitalBaeum" charset="0"/>
                <a:ea typeface="Elice DigitalBaeum" charset="0"/>
              </a:rPr>
              <a:t>확인 할 수 있다</a:t>
            </a:r>
            <a:r>
              <a:rPr lang="en-US" altLang="ko-KR" sz="2400" dirty="0">
                <a:latin typeface="Elice DigitalBaeum" charset="0"/>
                <a:ea typeface="Elice DigitalBaeum" charset="0"/>
              </a:rPr>
              <a:t>.</a:t>
            </a:r>
            <a:endParaRPr lang="ko-KR" altLang="en-US" sz="25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4AB2CDC4-DABE-4C1C-A157-B3A5719B94E4}"/>
              </a:ext>
            </a:extLst>
          </p:cNvPr>
          <p:cNvSpPr txBox="1">
            <a:spLocks/>
          </p:cNvSpPr>
          <p:nvPr/>
        </p:nvSpPr>
        <p:spPr>
          <a:xfrm>
            <a:off x="1369695" y="852597"/>
            <a:ext cx="243149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r>
              <a:rPr lang="ko-KR" altLang="en-US" sz="1600" b="1" dirty="0">
                <a:latin typeface="Elice DigitalBaeum" charset="0"/>
                <a:ea typeface="Elice DigitalBaeum" charset="0"/>
              </a:rPr>
              <a:t>상관계수 및 </a:t>
            </a:r>
            <a:r>
              <a:rPr lang="en-US" altLang="ko-KR" sz="1600" b="1" dirty="0">
                <a:latin typeface="Elice DigitalBaeum" charset="0"/>
                <a:ea typeface="Elice DigitalBaeum" charset="0"/>
              </a:rPr>
              <a:t>seaborn</a:t>
            </a:r>
            <a:r>
              <a:rPr lang="ko-KR" altLang="en-US" sz="1600" b="1" dirty="0">
                <a:latin typeface="Elice DigitalBaeum" charset="0"/>
                <a:ea typeface="Elice DigitalBaeum" charset="0"/>
              </a:rPr>
              <a:t> 활용</a:t>
            </a:r>
            <a:endParaRPr lang="ko-KR" altLang="en-US" sz="1600" dirty="0">
              <a:solidFill>
                <a:srgbClr val="81A0B7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" y="1753870"/>
            <a:ext cx="11844020" cy="4207510"/>
          </a:xfrm>
          <a:prstGeom prst="rect">
            <a:avLst/>
          </a:prstGeom>
          <a:noFill/>
        </p:spPr>
      </p:pic>
      <p:sp>
        <p:nvSpPr>
          <p:cNvPr id="40" name="TextBox 39"/>
          <p:cNvSpPr txBox="1">
            <a:spLocks/>
          </p:cNvSpPr>
          <p:nvPr/>
        </p:nvSpPr>
        <p:spPr>
          <a:xfrm>
            <a:off x="4420235" y="5961380"/>
            <a:ext cx="45840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400">
                <a:latin typeface="Elice DigitalBaeum" charset="0"/>
                <a:ea typeface="Elice DigitalBaeum" charset="0"/>
              </a:rPr>
              <a:t>아파트 가격 상승(집값,부동산)</a:t>
            </a: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75A13D-DC8D-3C40-B10C-CE114E3DD10F}"/>
              </a:ext>
            </a:extLst>
          </p:cNvPr>
          <p:cNvGrpSpPr/>
          <p:nvPr/>
        </p:nvGrpSpPr>
        <p:grpSpPr>
          <a:xfrm>
            <a:off x="1369695" y="308610"/>
            <a:ext cx="3126105" cy="892175"/>
            <a:chOff x="1369695" y="308610"/>
            <a:chExt cx="3126105" cy="892175"/>
          </a:xfrm>
        </p:grpSpPr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1425575" y="862330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1369695" y="308610"/>
              <a:ext cx="3126105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695E3C-7733-0447-BE8E-921924CF15B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9B4E5-CF9E-7A40-BDBD-2B1939B7A22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2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377574" cy="939395"/>
            <a:chOff x="1188881" y="308925"/>
            <a:chExt cx="2377574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3775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주제 및 목적</a:t>
              </a:r>
            </a:p>
          </p:txBody>
        </p:sp>
      </p:grpSp>
      <p:sp>
        <p:nvSpPr>
          <p:cNvPr id="32" name="직각 삼각형 24">
            <a:extLst>
              <a:ext uri="{FF2B5EF4-FFF2-40B4-BE49-F238E27FC236}">
                <a16:creationId xmlns:a16="http://schemas.microsoft.com/office/drawing/2014/main" id="{45CE98A1-B9C5-8847-A694-FD7851196C69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3EBA8A-259B-4FE0-90AF-8817801EEA47}"/>
              </a:ext>
            </a:extLst>
          </p:cNvPr>
          <p:cNvSpPr/>
          <p:nvPr/>
        </p:nvSpPr>
        <p:spPr>
          <a:xfrm>
            <a:off x="1235851" y="1210962"/>
            <a:ext cx="10486591" cy="50250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1.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연관 분석 및 </a:t>
            </a:r>
            <a:r>
              <a:rPr lang="en-US" altLang="ko-KR" sz="3000" dirty="0" err="1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Wordcloud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를 통해 출산율 저하 원인 및 인식을 확인한다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2.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연도별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,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월별 인구 관련 데이터 시각화를 통해 감소 추세를 확인한다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3.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딥러닝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(LSTM)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을 통해 인구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출생 수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) 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감소를 예측해보고 현재 인구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출생 수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)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 감소 그래프와 비교한다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03752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b="-1798"/>
          <a:stretch/>
        </p:blipFill>
        <p:spPr>
          <a:xfrm>
            <a:off x="5541164" y="1721167"/>
            <a:ext cx="6576695" cy="3837305"/>
          </a:xfrm>
          <a:prstGeom prst="rect">
            <a:avLst/>
          </a:prstGeom>
          <a:noFill/>
        </p:spPr>
      </p:pic>
      <p:sp>
        <p:nvSpPr>
          <p:cNvPr id="37" name="Rect 0"/>
          <p:cNvSpPr txBox="1">
            <a:spLocks/>
          </p:cNvSpPr>
          <p:nvPr/>
        </p:nvSpPr>
        <p:spPr>
          <a:xfrm>
            <a:off x="822325" y="5669915"/>
            <a:ext cx="3415030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20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r>
              <a:rPr lang="en-US" altLang="ko-KR" sz="2400" dirty="0">
                <a:latin typeface="Elice DigitalBaeum" charset="0"/>
                <a:ea typeface="Elice DigitalBaeum" charset="0"/>
              </a:rPr>
              <a:t>~39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endParaRPr lang="en-US" altLang="ko-KR" sz="2400" dirty="0"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400" dirty="0">
                <a:latin typeface="Elice DigitalBaeum" charset="0"/>
                <a:ea typeface="Elice DigitalBaeum" charset="0"/>
              </a:rPr>
              <a:t>1인 가구 증가(비혼)</a:t>
            </a:r>
            <a:endParaRPr lang="ko-KR" altLang="en-US" sz="24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6219190" y="5641340"/>
            <a:ext cx="53695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생활 관련 물가 상승(</a:t>
            </a:r>
            <a:r>
              <a:rPr lang="ko-KR" altLang="en-US" sz="2400" dirty="0" err="1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육아,교육</a:t>
            </a: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)</a:t>
            </a:r>
          </a:p>
        </p:txBody>
      </p:sp>
      <p:cxnSp>
        <p:nvCxnSpPr>
          <p:cNvPr id="18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5"/>
          <p:cNvGrpSpPr/>
          <p:nvPr/>
        </p:nvGrpSpPr>
        <p:grpSpPr>
          <a:xfrm>
            <a:off x="1369695" y="308610"/>
            <a:ext cx="3129280" cy="925373"/>
            <a:chOff x="1369695" y="308610"/>
            <a:chExt cx="3129280" cy="925373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430209" y="895528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Rect 0"/>
            <p:cNvSpPr txBox="1">
              <a:spLocks/>
            </p:cNvSpPr>
            <p:nvPr/>
          </p:nvSpPr>
          <p:spPr>
            <a:xfrm>
              <a:off x="1369695" y="308610"/>
              <a:ext cx="312928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FEDDAF-F41F-A14E-9D2C-DB03EFB2C64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FC3917-B046-7548-8504-CE6AAD859CB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CB8CA8-C530-449F-9FAD-EC1AA97F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98" y="1703070"/>
            <a:ext cx="1279461" cy="1105184"/>
          </a:xfrm>
          <a:prstGeom prst="rect">
            <a:avLst/>
          </a:prstGeom>
        </p:spPr>
      </p:pic>
      <p:pic>
        <p:nvPicPr>
          <p:cNvPr id="45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715"/>
            <a:ext cx="5676900" cy="37903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9768998-B85C-43EE-958C-8114842F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17" y="2141486"/>
            <a:ext cx="11926186" cy="38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437" y="683997"/>
            <a:ext cx="3007730" cy="23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0" y="1418146"/>
            <a:ext cx="4773455" cy="89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6C6D5-8909-D54C-AD44-31E3DB71525F}"/>
              </a:ext>
            </a:extLst>
          </p:cNvPr>
          <p:cNvSpPr txBox="1"/>
          <p:nvPr/>
        </p:nvSpPr>
        <p:spPr>
          <a:xfrm>
            <a:off x="1369538" y="308925"/>
            <a:ext cx="516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28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출생자</a:t>
            </a:r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수 및 사망자 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B9F4D-B0FC-924A-8F9C-0DF96561622D}"/>
              </a:ext>
            </a:extLst>
          </p:cNvPr>
          <p:cNvSpPr txBox="1"/>
          <p:nvPr/>
        </p:nvSpPr>
        <p:spPr>
          <a:xfrm>
            <a:off x="1369539" y="896438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1925~ 2020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년 데이터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웹크롤링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활용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6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5F2DC-6E82-6245-8C1B-8A981070A88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A107E4-664C-D847-A319-177F79731DD9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4E9848B6-602C-43D3-A72C-CD5F6EC0CAA2}"/>
              </a:ext>
            </a:extLst>
          </p:cNvPr>
          <p:cNvSpPr txBox="1">
            <a:spLocks/>
          </p:cNvSpPr>
          <p:nvPr/>
        </p:nvSpPr>
        <p:spPr>
          <a:xfrm>
            <a:off x="822325" y="5669915"/>
            <a:ext cx="10933070" cy="8463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</a:t>
            </a:r>
          </a:p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       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2020</a:t>
            </a:r>
            <a:r>
              <a:rPr lang="ko-KR" altLang="en-US" sz="2500" dirty="0">
                <a:latin typeface="Elice DigitalBaeum" charset="0"/>
                <a:ea typeface="Elice DigitalBaeum" charset="0"/>
              </a:rPr>
              <a:t>년에서 사망 수가 출생 수를 역전했음을 확인 할 수 있다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.</a:t>
            </a:r>
            <a:endParaRPr lang="ko-KR" altLang="en-US" sz="25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B761C4D-6CC7-4BE7-9568-8560147E22C0}"/>
              </a:ext>
            </a:extLst>
          </p:cNvPr>
          <p:cNvSpPr/>
          <p:nvPr/>
        </p:nvSpPr>
        <p:spPr>
          <a:xfrm rot="16200000">
            <a:off x="11114587" y="5133701"/>
            <a:ext cx="358344" cy="428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2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539" y="308925"/>
            <a:ext cx="5423280" cy="926067"/>
            <a:chOff x="1188881" y="308925"/>
            <a:chExt cx="5423280" cy="9260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885443-4F50-FE4B-94F6-9ABDE9D59442}"/>
                </a:ext>
              </a:extLst>
            </p:cNvPr>
            <p:cNvSpPr txBox="1"/>
            <p:nvPr/>
          </p:nvSpPr>
          <p:spPr>
            <a:xfrm>
              <a:off x="1188881" y="896438"/>
              <a:ext cx="1604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1992~ 2020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61694A-87C6-4D48-B087-78EB5DC884C4}"/>
                </a:ext>
              </a:extLst>
            </p:cNvPr>
            <p:cNvSpPr txBox="1"/>
            <p:nvPr/>
          </p:nvSpPr>
          <p:spPr>
            <a:xfrm>
              <a:off x="1188881" y="308925"/>
              <a:ext cx="54232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데이터 전처리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D4BCBC-8E6C-40DA-A966-91BE71A3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050"/>
            <a:ext cx="5779698" cy="52756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641D7B-3907-475E-9AD5-0A05E5E1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36" y="1289050"/>
            <a:ext cx="5848632" cy="5275652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7345F550-DDC8-D845-98FA-E892A474AB92}"/>
              </a:ext>
            </a:extLst>
          </p:cNvPr>
          <p:cNvSpPr/>
          <p:nvPr/>
        </p:nvSpPr>
        <p:spPr>
          <a:xfrm>
            <a:off x="5840083" y="3545457"/>
            <a:ext cx="414068" cy="638354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34F1F5-5CF8-3D47-8A51-AEC44B6732F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CAD6A-9024-8E45-8C88-F9AF8C28B4F4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41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24385" y="5674389"/>
            <a:ext cx="7288501" cy="9557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539" y="308925"/>
            <a:ext cx="4608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30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도시별</a:t>
            </a:r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인구수 변화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24385" y="5793244"/>
            <a:ext cx="728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시간이 갈수록 서울의 인구 비중은 줄어들고</a:t>
            </a:r>
            <a:endParaRPr lang="en-US" altLang="ko-KR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경기도 인구 비중이 늘어나는 동시에</a:t>
            </a:r>
            <a:endParaRPr lang="en-US" altLang="ko-KR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영남 인구수를 돌파하였다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0382521-4693-B74A-9DB6-C22C510C2A18}"/>
              </a:ext>
            </a:extLst>
          </p:cNvPr>
          <p:cNvSpPr/>
          <p:nvPr/>
        </p:nvSpPr>
        <p:spPr>
          <a:xfrm>
            <a:off x="713932" y="1064756"/>
            <a:ext cx="11197982" cy="4667469"/>
          </a:xfrm>
          <a:prstGeom prst="round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0AE7B3-5D82-234E-B137-CDBE1FD9D993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83188-C77D-5746-959B-68CF48ED12C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0624E-1589-4C9B-BD63-6DDA731A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33" y="1097199"/>
            <a:ext cx="2967068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2F71FF-B0FA-4CE5-B6DB-30CB9C07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4" y="1097199"/>
            <a:ext cx="3056788" cy="23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DA9CE7E-86D2-452C-99DE-F41ABB71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82" y="1097199"/>
            <a:ext cx="3167760" cy="23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68FA4618-B127-48AF-9803-3672CCBB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44" y="3460573"/>
            <a:ext cx="3028699" cy="22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EB5023BA-4A4E-4E5C-8C93-E99404B9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15" y="3430375"/>
            <a:ext cx="3081496" cy="224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17B95A38-A96E-4E81-AF4D-ED0804BF3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33" y="3431924"/>
            <a:ext cx="3105509" cy="22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3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618846" cy="1172785"/>
            <a:chOff x="1369695" y="308610"/>
            <a:chExt cx="5618846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59878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61884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 연도별 지도 인구수 시각화 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DD2D4-DF14-49F9-9B8B-BF03BCA3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95" y="1272718"/>
            <a:ext cx="9136397" cy="54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2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>
            <a:off x="7645400" y="1725930"/>
            <a:ext cx="4117340" cy="376999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000"/>
          </a:p>
        </p:txBody>
      </p:sp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6516" cy="926465"/>
            <a:chOff x="1369695" y="308610"/>
            <a:chExt cx="8346516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62800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 월별 데이터로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rain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est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설정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651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7754620" y="2473960"/>
            <a:ext cx="333248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7145655" y="2290445"/>
            <a:ext cx="5117465" cy="24006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2000.1~2015.12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train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2016.1~20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test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22" descr="C:/Users/채피니스/AppData/Roaming/PolarisOffice/ETemp/10032_10874288/image4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951" b="7951"/>
          <a:stretch>
            <a:fillRect/>
          </a:stretch>
        </p:blipFill>
        <p:spPr>
          <a:xfrm>
            <a:off x="245745" y="1132840"/>
            <a:ext cx="7165340" cy="5481320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866AC-4009-B04A-8A8B-B699DC7AACF1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D8D2E-4E3D-B442-90A4-DCD935EE909A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92056" cy="320016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9722" cy="926465"/>
            <a:chOff x="1369695" y="308610"/>
            <a:chExt cx="8349722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2016년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서울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972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29C073-08EE-4BA1-861C-1623AF84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" y="1210667"/>
            <a:ext cx="7568512" cy="446559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>
            <a:off x="7645400" y="1725930"/>
            <a:ext cx="4117340" cy="376999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000"/>
          </a:p>
        </p:txBody>
      </p:sp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9722" cy="926564"/>
            <a:chOff x="1369695" y="308610"/>
            <a:chExt cx="8349722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62800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1981~2021.08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월별 데이터로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rain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,T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est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설정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972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3-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</a:t>
              </a: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7754620" y="2473960"/>
            <a:ext cx="333248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7145655" y="2290445"/>
            <a:ext cx="5117465" cy="24006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1981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.1~201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12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train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201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.1~20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08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test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866AC-4009-B04A-8A8B-B699DC7AACF1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D8D2E-4E3D-B442-90A4-DCD935EE909A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92011-8CC3-49CE-8730-C1102AC2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598617"/>
            <a:ext cx="7341578" cy="49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4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06152" cy="302260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51325" cy="926564"/>
            <a:chOff x="1369695" y="308610"/>
            <a:chExt cx="8351325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513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4-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C17E3-5258-4C89-B87F-2065BB59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488"/>
            <a:ext cx="7610474" cy="43708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69F2B-0507-41C8-9ADD-CAA770E8D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210668"/>
            <a:ext cx="7610475" cy="457271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554EF7-7853-4BDD-9950-0FF9AEE40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569" y="1235075"/>
            <a:ext cx="4306152" cy="3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8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5088770" cy="926564"/>
            <a:chOff x="1369695" y="308610"/>
            <a:chExt cx="508877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2017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년 이후 인구의 미래</a:t>
              </a: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447430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인구 감소 예측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5-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기사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6" y="1269185"/>
            <a:ext cx="7454576" cy="5278263"/>
          </a:xfrm>
          <a:prstGeom prst="rect">
            <a:avLst/>
          </a:prstGeom>
        </p:spPr>
      </p:pic>
      <p:sp>
        <p:nvSpPr>
          <p:cNvPr id="17" name="Rect 0"/>
          <p:cNvSpPr>
            <a:spLocks/>
          </p:cNvSpPr>
          <p:nvPr/>
        </p:nvSpPr>
        <p:spPr>
          <a:xfrm>
            <a:off x="7996686" y="1269186"/>
            <a:ext cx="3766053" cy="1370498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ko-KR" altLang="en-US" sz="2000" dirty="0">
                <a:solidFill>
                  <a:schemeClr val="tx1"/>
                </a:solidFill>
              </a:rPr>
              <a:t>통계청이 발표한 </a:t>
            </a:r>
            <a:r>
              <a:rPr lang="en-US" altLang="ko-KR" sz="2000" dirty="0">
                <a:solidFill>
                  <a:schemeClr val="tx1"/>
                </a:solidFill>
              </a:rPr>
              <a:t>17</a:t>
            </a:r>
            <a:r>
              <a:rPr lang="ko-KR" altLang="en-US" sz="2000" dirty="0">
                <a:solidFill>
                  <a:schemeClr val="tx1"/>
                </a:solidFill>
              </a:rPr>
              <a:t>년 이후 인구 감소 예측 데이터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7996685" y="3043352"/>
            <a:ext cx="3766053" cy="2770852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실제로는 </a:t>
            </a:r>
            <a:r>
              <a:rPr lang="en-US" altLang="ko-KR" sz="2000" dirty="0">
                <a:solidFill>
                  <a:schemeClr val="tx1"/>
                </a:solidFill>
              </a:rPr>
              <a:t>2020</a:t>
            </a:r>
            <a:r>
              <a:rPr lang="ko-KR" altLang="en-US" sz="2000" dirty="0">
                <a:solidFill>
                  <a:schemeClr val="tx1"/>
                </a:solidFill>
              </a:rPr>
              <a:t>년 이후 </a:t>
            </a:r>
            <a:r>
              <a:rPr lang="ko-KR" altLang="en-US" sz="2000" dirty="0" err="1">
                <a:solidFill>
                  <a:schemeClr val="tx1"/>
                </a:solidFill>
              </a:rPr>
              <a:t>사망수가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출생수를</a:t>
            </a:r>
            <a:r>
              <a:rPr lang="ko-KR" altLang="en-US" sz="2000" dirty="0">
                <a:solidFill>
                  <a:schemeClr val="tx1"/>
                </a:solidFill>
              </a:rPr>
              <a:t> 뛰어넘었고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앞으로는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더 큰 폭으로 인구가 감소됨을 알 수 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8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9AAC4D-1BD9-B64A-BC6A-5D838932E51B}"/>
              </a:ext>
            </a:extLst>
          </p:cNvPr>
          <p:cNvGrpSpPr/>
          <p:nvPr/>
        </p:nvGrpSpPr>
        <p:grpSpPr>
          <a:xfrm>
            <a:off x="1369539" y="308925"/>
            <a:ext cx="3281668" cy="939395"/>
            <a:chOff x="1188881" y="308925"/>
            <a:chExt cx="3281668" cy="9393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34E0FA-1115-B045-A36D-406AA6108C53}"/>
                </a:ext>
              </a:extLst>
            </p:cNvPr>
            <p:cNvSpPr txBox="1"/>
            <p:nvPr/>
          </p:nvSpPr>
          <p:spPr>
            <a:xfrm>
              <a:off x="1188881" y="878988"/>
              <a:ext cx="1510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81A0B7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Gantt Chart</a:t>
              </a:r>
              <a:endParaRPr lang="en-US" altLang="ko-Kore-KR" u="sng" dirty="0">
                <a:hlinkClick r:id="rId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05AAE0-C2D3-E140-860F-A671215B6AD0}"/>
                </a:ext>
              </a:extLst>
            </p:cNvPr>
            <p:cNvSpPr txBox="1"/>
            <p:nvPr/>
          </p:nvSpPr>
          <p:spPr>
            <a:xfrm>
              <a:off x="1188881" y="308925"/>
              <a:ext cx="32816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개발 환경 및 일정</a:t>
              </a:r>
            </a:p>
          </p:txBody>
        </p:sp>
      </p:grpSp>
      <p:cxnSp>
        <p:nvCxnSpPr>
          <p:cNvPr id="36" name="직선 연결선 23">
            <a:extLst>
              <a:ext uri="{FF2B5EF4-FFF2-40B4-BE49-F238E27FC236}">
                <a16:creationId xmlns:a16="http://schemas.microsoft.com/office/drawing/2014/main" id="{E1E803E1-48E8-E448-9921-0FD52A34AC16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788E4F-E353-B944-AFAA-3DF801C3197A}"/>
              </a:ext>
            </a:extLst>
          </p:cNvPr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425BD-12A5-4AFC-81F5-00FB4C224846}"/>
              </a:ext>
            </a:extLst>
          </p:cNvPr>
          <p:cNvGrpSpPr/>
          <p:nvPr/>
        </p:nvGrpSpPr>
        <p:grpSpPr>
          <a:xfrm>
            <a:off x="812327" y="1641594"/>
            <a:ext cx="4606025" cy="4308843"/>
            <a:chOff x="1554270" y="1712804"/>
            <a:chExt cx="9384370" cy="469446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2D6E1-81EF-452F-8BAD-9498093DDCCC}"/>
                </a:ext>
              </a:extLst>
            </p:cNvPr>
            <p:cNvSpPr/>
            <p:nvPr/>
          </p:nvSpPr>
          <p:spPr>
            <a:xfrm>
              <a:off x="1562787" y="1712804"/>
              <a:ext cx="9375853" cy="469446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D4344F-529F-4FA8-A997-566AB572E225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Open</a:t>
              </a:r>
            </a:p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Source</a:t>
              </a:r>
              <a:endParaRPr lang="ko-KR" altLang="en-US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2482FC-1DBE-417B-AF25-BF0ACBFB3695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OS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BBE0B3-A730-48C6-9D48-50E60E64638B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IDE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D9E1E2-7766-481C-9FD3-A743D868931F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Language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0ADAD9-50AE-4564-BE05-C028C44D512F}"/>
                </a:ext>
              </a:extLst>
            </p:cNvPr>
            <p:cNvSpPr/>
            <p:nvPr/>
          </p:nvSpPr>
          <p:spPr>
            <a:xfrm>
              <a:off x="3547242" y="537085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Pandas, </a:t>
              </a:r>
              <a:r>
                <a:rPr lang="ko-KR" altLang="ko-KR" sz="1600" dirty="0" err="1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Seaborn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Matplotlib, Folium,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 Selenium, </a:t>
              </a:r>
              <a:r>
                <a:rPr lang="en-US" altLang="ko-KR" sz="1600" dirty="0" err="1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BeautifulSoup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, 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LSTM, </a:t>
              </a: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Sequential,tensorlflow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…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8E8C53-E5E8-4816-8F62-70564A81B0C6}"/>
                </a:ext>
              </a:extLst>
            </p:cNvPr>
            <p:cNvSpPr/>
            <p:nvPr/>
          </p:nvSpPr>
          <p:spPr>
            <a:xfrm>
              <a:off x="3547241" y="1712805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Windows 10 Pro</a:t>
              </a:r>
            </a:p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MacOS Catalina 10.15.7</a:t>
              </a:r>
              <a:endParaRPr lang="ko-KR" altLang="en-US" sz="22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93BBA9-202F-44D7-8491-30F500703B62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Anaconda </a:t>
              </a:r>
              <a:r>
                <a:rPr lang="en-US" altLang="ko-KR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Jupyter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notebook,R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Studio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56F9D7-92D7-4E96-A2A6-46766C1C3C77}"/>
                </a:ext>
              </a:extLst>
            </p:cNvPr>
            <p:cNvSpPr/>
            <p:nvPr/>
          </p:nvSpPr>
          <p:spPr>
            <a:xfrm>
              <a:off x="3555757" y="2932156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Python 3.8.8,R 4.1.0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CFDFE8-0010-4D7E-B184-40917E85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1405288"/>
            <a:ext cx="6388444" cy="472366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BA0D8BF-D011-422E-8815-476FEF4E9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43" y="1405288"/>
            <a:ext cx="747713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52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5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454518" cy="939395"/>
            <a:chOff x="1188881" y="308925"/>
            <a:chExt cx="2454518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4545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결론 및 시사점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CE3804-1A95-1043-B532-7E8DF891D6DE}"/>
              </a:ext>
            </a:extLst>
          </p:cNvPr>
          <p:cNvGrpSpPr/>
          <p:nvPr/>
        </p:nvGrpSpPr>
        <p:grpSpPr>
          <a:xfrm>
            <a:off x="1554270" y="1641595"/>
            <a:ext cx="9086549" cy="4651742"/>
            <a:chOff x="1554270" y="1712805"/>
            <a:chExt cx="9086549" cy="465174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9847FC-1FDF-0545-94C0-03731B66E3CE}"/>
                </a:ext>
              </a:extLst>
            </p:cNvPr>
            <p:cNvSpPr/>
            <p:nvPr/>
          </p:nvSpPr>
          <p:spPr>
            <a:xfrm>
              <a:off x="1562786" y="1712805"/>
              <a:ext cx="9069518" cy="465174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23FF379-D579-8E4E-BCD5-CB62D6FE13BD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4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DC07BDA-6888-2442-99B6-73DBB16CF918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43A62F-814C-D74C-87A9-EA2BA2B6E2AC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3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B182915-0F5E-BF4D-83D1-31AC95007EA3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7902A1A-EE40-C543-9A91-79FFDAC229D6}"/>
                </a:ext>
              </a:extLst>
            </p:cNvPr>
            <p:cNvSpPr/>
            <p:nvPr/>
          </p:nvSpPr>
          <p:spPr>
            <a:xfrm>
              <a:off x="3544150" y="535024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년도에 전국 사망 수가 출생 수를 역전했지만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서울시는 아직 출생 수가 더 많음을 알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BFE3AC-1589-3C4C-AEA3-F5B220FB276B}"/>
                </a:ext>
              </a:extLst>
            </p:cNvPr>
            <p:cNvSpPr/>
            <p:nvPr/>
          </p:nvSpPr>
          <p:spPr>
            <a:xfrm>
              <a:off x="3551498" y="1735471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 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 수를 시각화한 결과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인구가 빠르게 감소함을 알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608222-8139-7E47-81C0-A76B9FFF6068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을 통해 인구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 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 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감소 추이를 예측할 수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9205918-F868-AE40-93D0-C18795D0F01D}"/>
                </a:ext>
              </a:extLst>
            </p:cNvPr>
            <p:cNvSpPr/>
            <p:nvPr/>
          </p:nvSpPr>
          <p:spPr>
            <a:xfrm>
              <a:off x="3555755" y="2954823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연관 분석을 통해 인구 감소에 대해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부정적인 인식을 확인해보고 원인을 유추할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</a:p>
          </p:txBody>
        </p:sp>
      </p:grpSp>
      <p:sp>
        <p:nvSpPr>
          <p:cNvPr id="56" name="직각 삼각형 24">
            <a:extLst>
              <a:ext uri="{FF2B5EF4-FFF2-40B4-BE49-F238E27FC236}">
                <a16:creationId xmlns:a16="http://schemas.microsoft.com/office/drawing/2014/main" id="{4A607DAA-57D7-2F45-AE95-FE4192EE535D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29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3692EEC-9490-A948-BD0F-1545510C51A4}"/>
              </a:ext>
            </a:extLst>
          </p:cNvPr>
          <p:cNvGrpSpPr/>
          <p:nvPr/>
        </p:nvGrpSpPr>
        <p:grpSpPr>
          <a:xfrm>
            <a:off x="2201620" y="1876526"/>
            <a:ext cx="7364144" cy="4433658"/>
            <a:chOff x="2536354" y="1997242"/>
            <a:chExt cx="6694676" cy="28452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53BE27-1EBC-EC4B-BE91-A141FCCDC9BC}"/>
                </a:ext>
              </a:extLst>
            </p:cNvPr>
            <p:cNvSpPr/>
            <p:nvPr/>
          </p:nvSpPr>
          <p:spPr>
            <a:xfrm>
              <a:off x="2536354" y="2306651"/>
              <a:ext cx="6694676" cy="25358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4" name="직각 삼각형 24">
              <a:extLst>
                <a:ext uri="{FF2B5EF4-FFF2-40B4-BE49-F238E27FC236}">
                  <a16:creationId xmlns:a16="http://schemas.microsoft.com/office/drawing/2014/main" id="{8632860D-25AB-0B4B-81F1-98DF0C26A086}"/>
                </a:ext>
              </a:extLst>
            </p:cNvPr>
            <p:cNvSpPr/>
            <p:nvPr/>
          </p:nvSpPr>
          <p:spPr>
            <a:xfrm flipH="1">
              <a:off x="8065165" y="3671980"/>
              <a:ext cx="1165865" cy="1170546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5161F6-3B8D-9643-929C-04D7AC2C40D0}"/>
                </a:ext>
              </a:extLst>
            </p:cNvPr>
            <p:cNvSpPr/>
            <p:nvPr/>
          </p:nvSpPr>
          <p:spPr>
            <a:xfrm>
              <a:off x="2865879" y="1997242"/>
              <a:ext cx="6035627" cy="18167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각 삼각형 24">
              <a:extLst>
                <a:ext uri="{FF2B5EF4-FFF2-40B4-BE49-F238E27FC236}">
                  <a16:creationId xmlns:a16="http://schemas.microsoft.com/office/drawing/2014/main" id="{A2A853AC-4F11-5044-B270-6EA4937D06D0}"/>
                </a:ext>
              </a:extLst>
            </p:cNvPr>
            <p:cNvSpPr/>
            <p:nvPr/>
          </p:nvSpPr>
          <p:spPr>
            <a:xfrm flipH="1">
              <a:off x="7735640" y="2646517"/>
              <a:ext cx="1165865" cy="117054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53101" y="4698014"/>
            <a:ext cx="6517439" cy="210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lang="ko-KR" altLang="en-US" sz="11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출처표기</a:t>
            </a:r>
            <a:r>
              <a:rPr lang="en-US" altLang="ko-KR" sz="11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font :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앨리스 디지털 배움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https://</a:t>
            </a:r>
            <a:r>
              <a:rPr lang="en-US" altLang="ko-KR" sz="1000" b="1" dirty="0" err="1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font.elice.io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pictogram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: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hlinkClick r:id="rId2"/>
              </a:rPr>
              <a:t>https://www.flaticon.com/authors/eucalyp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3"/>
              </a:rPr>
              <a:t>https://data.seoul.go.kr/dataList/427/S/2/datasetView.do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4"/>
              </a:rPr>
              <a:t>https://kosis.kr/statHtml/statHtml.do?orgId=408&amp;tblId=DT_40803_N0001&amp;checkFlag=N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5"/>
              </a:rPr>
              <a:t>https://kosis.kr/statHtml/statHtml.do?orgId=101&amp;tblId=DT_1JC1517&amp;checkFlag=N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6"/>
              </a:rPr>
              <a:t>https://data.seoul.go.kr/dataList/10611/S/2/datasetView.do?tab=S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ang_mode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ko&amp;language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kor&amp;obj_var_id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=&amp;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itm_id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=&amp;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conn_path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=MT_ZTITLE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1425" y="2306652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감사합니다</a:t>
            </a:r>
            <a:endParaRPr lang="en-US" altLang="ko-KR" sz="72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63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1858201" cy="939395"/>
            <a:chOff x="1188881" y="308925"/>
            <a:chExt cx="1858201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18582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역할 분담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146D5E-75D4-B34B-A984-7DEAAA482F8F}"/>
              </a:ext>
            </a:extLst>
          </p:cNvPr>
          <p:cNvGrpSpPr/>
          <p:nvPr/>
        </p:nvGrpSpPr>
        <p:grpSpPr>
          <a:xfrm>
            <a:off x="265814" y="1395116"/>
            <a:ext cx="11660376" cy="5105084"/>
            <a:chOff x="265814" y="1338027"/>
            <a:chExt cx="11660376" cy="464098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510A5B6-BBC3-C540-944B-00A0756A4064}"/>
                </a:ext>
              </a:extLst>
            </p:cNvPr>
            <p:cNvGrpSpPr/>
            <p:nvPr/>
          </p:nvGrpSpPr>
          <p:grpSpPr>
            <a:xfrm>
              <a:off x="265817" y="1338027"/>
              <a:ext cx="5711501" cy="2230956"/>
              <a:chOff x="-26854" y="1832885"/>
              <a:chExt cx="3327106" cy="1843765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5E2EAF0-CBCD-6449-B923-51B5DA0C807F}"/>
                  </a:ext>
                </a:extLst>
              </p:cNvPr>
              <p:cNvSpPr/>
              <p:nvPr/>
            </p:nvSpPr>
            <p:spPr>
              <a:xfrm>
                <a:off x="-26854" y="1832885"/>
                <a:ext cx="3327106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E888069-1F4C-F241-86D9-44F4AC083C86}"/>
                  </a:ext>
                </a:extLst>
              </p:cNvPr>
              <p:cNvSpPr/>
              <p:nvPr/>
            </p:nvSpPr>
            <p:spPr>
              <a:xfrm>
                <a:off x="2686696" y="3257550"/>
                <a:ext cx="53275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이건한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D587ADD-D983-4D4F-A84E-467E30DEC230}"/>
                </a:ext>
              </a:extLst>
            </p:cNvPr>
            <p:cNvGrpSpPr/>
            <p:nvPr/>
          </p:nvGrpSpPr>
          <p:grpSpPr>
            <a:xfrm>
              <a:off x="6198336" y="1338027"/>
              <a:ext cx="5727854" cy="2230956"/>
              <a:chOff x="3429001" y="1832885"/>
              <a:chExt cx="3336632" cy="184376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D2E1924-9995-7A46-BB76-C006ADC5F59E}"/>
                  </a:ext>
                </a:extLst>
              </p:cNvPr>
              <p:cNvSpPr/>
              <p:nvPr/>
            </p:nvSpPr>
            <p:spPr>
              <a:xfrm>
                <a:off x="3429001" y="1832885"/>
                <a:ext cx="3336632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034646-7C1D-AF40-B2CC-74E373F39599}"/>
                  </a:ext>
                </a:extLst>
              </p:cNvPr>
              <p:cNvSpPr/>
              <p:nvPr/>
            </p:nvSpPr>
            <p:spPr>
              <a:xfrm>
                <a:off x="3505200" y="3257550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이연주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8E10157-FE28-BA42-9B05-EC786ABF3781}"/>
                </a:ext>
              </a:extLst>
            </p:cNvPr>
            <p:cNvGrpSpPr/>
            <p:nvPr/>
          </p:nvGrpSpPr>
          <p:grpSpPr>
            <a:xfrm>
              <a:off x="265814" y="3748057"/>
              <a:ext cx="5711504" cy="2230955"/>
              <a:chOff x="-26856" y="3795709"/>
              <a:chExt cx="3327108" cy="184376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AF298A1-56F3-634B-8D17-CFF4E261ADC2}"/>
                  </a:ext>
                </a:extLst>
              </p:cNvPr>
              <p:cNvSpPr/>
              <p:nvPr/>
            </p:nvSpPr>
            <p:spPr>
              <a:xfrm>
                <a:off x="-26856" y="3795709"/>
                <a:ext cx="3327108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712EEF9-1E5F-8E42-9955-43492B5BB5FB}"/>
                  </a:ext>
                </a:extLst>
              </p:cNvPr>
              <p:cNvSpPr/>
              <p:nvPr/>
            </p:nvSpPr>
            <p:spPr>
              <a:xfrm>
                <a:off x="2686696" y="3867143"/>
                <a:ext cx="537356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윤호환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3EE4C27-53F8-E349-9471-AC912D568E5E}"/>
                </a:ext>
              </a:extLst>
            </p:cNvPr>
            <p:cNvGrpSpPr/>
            <p:nvPr/>
          </p:nvGrpSpPr>
          <p:grpSpPr>
            <a:xfrm>
              <a:off x="6198332" y="3748056"/>
              <a:ext cx="5707396" cy="2230955"/>
              <a:chOff x="3428999" y="3795708"/>
              <a:chExt cx="3324715" cy="1843764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5409B6A-1110-634C-BDEC-37741A0F455F}"/>
                  </a:ext>
                </a:extLst>
              </p:cNvPr>
              <p:cNvSpPr/>
              <p:nvPr/>
            </p:nvSpPr>
            <p:spPr>
              <a:xfrm>
                <a:off x="3428999" y="3795708"/>
                <a:ext cx="3324715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7627B7-79EE-B644-BF16-535B65E3DF5F}"/>
                  </a:ext>
                </a:extLst>
              </p:cNvPr>
              <p:cNvSpPr/>
              <p:nvPr/>
            </p:nvSpPr>
            <p:spPr>
              <a:xfrm>
                <a:off x="3505199" y="3867143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정남균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E03F4B-C647-CE4C-BF7A-370FB2A61D2F}"/>
                </a:ext>
              </a:extLst>
            </p:cNvPr>
            <p:cNvSpPr txBox="1"/>
            <p:nvPr/>
          </p:nvSpPr>
          <p:spPr>
            <a:xfrm>
              <a:off x="303863" y="1497960"/>
              <a:ext cx="4897584" cy="129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프로젝트 전반적인 기획  및  서울시 데이터 </a:t>
              </a:r>
              <a:r>
                <a:rPr lang="ko-KR" altLang="en-US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전처리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출생 수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사망 수 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시각화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및 사망 수 급증 원인 분석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R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을 이용한 출생 수 감소 원인 워드 클라우드 분석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ko-KR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LSTM을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이용한 서울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전국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인구감소 예측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8A8E4-AF54-B942-B676-C657FA0934EE}"/>
                </a:ext>
              </a:extLst>
            </p:cNvPr>
            <p:cNvSpPr txBox="1"/>
            <p:nvPr/>
          </p:nvSpPr>
          <p:spPr>
            <a:xfrm>
              <a:off x="6329141" y="4334461"/>
              <a:ext cx="4825360" cy="1253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통계 데이터 전처리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도시별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면적별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 감소율 지도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82F7C1-BFB5-D548-9B0D-C2CC4C3393B4}"/>
                </a:ext>
              </a:extLst>
            </p:cNvPr>
            <p:cNvSpPr/>
            <p:nvPr/>
          </p:nvSpPr>
          <p:spPr>
            <a:xfrm>
              <a:off x="4924053" y="2567252"/>
              <a:ext cx="914557" cy="41490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팀장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39FFC-AC67-BD4B-992B-B4110337C36B}"/>
                </a:ext>
              </a:extLst>
            </p:cNvPr>
            <p:cNvSpPr txBox="1"/>
            <p:nvPr/>
          </p:nvSpPr>
          <p:spPr>
            <a:xfrm>
              <a:off x="303862" y="4334461"/>
              <a:ext cx="4961615" cy="117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출생 및 사망자수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크롤링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뉴스 검색 후 분석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분석 및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11704-9E2B-E14F-823B-18CE748788F1}"/>
                </a:ext>
              </a:extLst>
            </p:cNvPr>
            <p:cNvSpPr txBox="1"/>
            <p:nvPr/>
          </p:nvSpPr>
          <p:spPr>
            <a:xfrm>
              <a:off x="6329141" y="1497961"/>
              <a:ext cx="4974439" cy="113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 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활용한 지도시각화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및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PPT 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발표자료 준비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59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A5A446-BAF8-5E45-969F-3FFD77CB8123}"/>
              </a:ext>
            </a:extLst>
          </p:cNvPr>
          <p:cNvGrpSpPr/>
          <p:nvPr/>
        </p:nvGrpSpPr>
        <p:grpSpPr>
          <a:xfrm>
            <a:off x="374266" y="1766760"/>
            <a:ext cx="5754685" cy="3951355"/>
            <a:chOff x="87649" y="1969741"/>
            <a:chExt cx="11334704" cy="4688505"/>
          </a:xfrm>
        </p:grpSpPr>
        <p:sp>
          <p:nvSpPr>
            <p:cNvPr id="37" name="TextBox 36"/>
            <p:cNvSpPr txBox="1"/>
            <p:nvPr/>
          </p:nvSpPr>
          <p:spPr>
            <a:xfrm>
              <a:off x="769651" y="4979369"/>
              <a:ext cx="3413702" cy="167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16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Seaborn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649" y="4459784"/>
              <a:ext cx="4777706" cy="438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데이터분석 및 시각화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4465" y="5016302"/>
              <a:ext cx="3413702" cy="86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Elice DigitalBaeum" charset="0"/>
                  <a:ea typeface="Elice DigitalBaeum" charset="0"/>
                </a:rPr>
                <a:t>Selenium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Elice DigitalBaeum" charset="0"/>
                  <a:ea typeface="Elice DigitalBaeum" charset="0"/>
                </a:rPr>
                <a:t>BeautifulSoup</a:t>
              </a: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09545" y="4459784"/>
              <a:ext cx="1903541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08651" y="4979369"/>
              <a:ext cx="3413702" cy="15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MinMaxScaler</a:t>
              </a:r>
              <a:endParaRPr lang="en-US" altLang="ko-KR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</a:t>
              </a: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65380" y="4459784"/>
              <a:ext cx="1500247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0E1F638D-E6DE-C94D-9A8B-76CD8561ED3C}"/>
                </a:ext>
              </a:extLst>
            </p:cNvPr>
            <p:cNvSpPr/>
            <p:nvPr/>
          </p:nvSpPr>
          <p:spPr>
            <a:xfrm>
              <a:off x="1416141" y="1969741"/>
              <a:ext cx="2120723" cy="202184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CE7DF956-38F5-7A4E-9924-0F391F5841B9}"/>
                </a:ext>
              </a:extLst>
            </p:cNvPr>
            <p:cNvSpPr/>
            <p:nvPr/>
          </p:nvSpPr>
          <p:spPr>
            <a:xfrm>
              <a:off x="5100955" y="1969741"/>
              <a:ext cx="2120723" cy="202184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1DFFE621-3F8F-9F4C-A7BF-1821B7A6D428}"/>
                </a:ext>
              </a:extLst>
            </p:cNvPr>
            <p:cNvSpPr/>
            <p:nvPr/>
          </p:nvSpPr>
          <p:spPr>
            <a:xfrm>
              <a:off x="8655141" y="1969741"/>
              <a:ext cx="2120723" cy="202184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3700052" cy="939395"/>
            <a:chOff x="1188881" y="308925"/>
            <a:chExt cx="3700052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5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370005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기술적</a:t>
              </a:r>
              <a:r>
                <a:rPr lang="en-US" altLang="ko-KR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/</a:t>
              </a:r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도메인 배경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3DD390-F25F-4F38-BD7D-1C154727EAD8}"/>
              </a:ext>
            </a:extLst>
          </p:cNvPr>
          <p:cNvGrpSpPr/>
          <p:nvPr/>
        </p:nvGrpSpPr>
        <p:grpSpPr>
          <a:xfrm>
            <a:off x="6499654" y="1898538"/>
            <a:ext cx="5093887" cy="3155633"/>
            <a:chOff x="563023" y="1508126"/>
            <a:chExt cx="10995083" cy="39059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527D9F-5CD0-4A9B-8A7B-3EC69D8FCD3E}"/>
                </a:ext>
              </a:extLst>
            </p:cNvPr>
            <p:cNvSpPr txBox="1"/>
            <p:nvPr/>
          </p:nvSpPr>
          <p:spPr>
            <a:xfrm>
              <a:off x="642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 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kosis.kr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09D06-5786-4A7D-ABE6-FA6F8FFDD03D}"/>
                </a:ext>
              </a:extLst>
            </p:cNvPr>
            <p:cNvSpPr txBox="1"/>
            <p:nvPr/>
          </p:nvSpPr>
          <p:spPr>
            <a:xfrm>
              <a:off x="663341" y="4489601"/>
              <a:ext cx="3388091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국가통계포털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BB18FA-6708-439F-A162-E32800E7D8B0}"/>
                </a:ext>
              </a:extLst>
            </p:cNvPr>
            <p:cNvSpPr txBox="1"/>
            <p:nvPr/>
          </p:nvSpPr>
          <p:spPr>
            <a:xfrm>
              <a:off x="43129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data.seoul.go.kr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C2BA16-FC51-4C1D-9287-58F4775AA01A}"/>
                </a:ext>
              </a:extLst>
            </p:cNvPr>
            <p:cNvSpPr txBox="1"/>
            <p:nvPr/>
          </p:nvSpPr>
          <p:spPr>
            <a:xfrm>
              <a:off x="3843667" y="4489601"/>
              <a:ext cx="4960969" cy="419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 </a:t>
              </a:r>
              <a:r>
                <a:rPr lang="ko-KR" altLang="en-US" sz="16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열린데이터</a:t>
              </a:r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광장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88CCA3-F6C8-4977-B8B8-0B28241613D8}"/>
                </a:ext>
              </a:extLst>
            </p:cNvPr>
            <p:cNvSpPr txBox="1"/>
            <p:nvPr/>
          </p:nvSpPr>
          <p:spPr>
            <a:xfrm>
              <a:off x="8135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www.youtube.com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BC4830-E98E-41F6-8192-DDF12BBC0D8A}"/>
                </a:ext>
              </a:extLst>
            </p:cNvPr>
            <p:cNvSpPr txBox="1"/>
            <p:nvPr/>
          </p:nvSpPr>
          <p:spPr>
            <a:xfrm>
              <a:off x="8903712" y="4489601"/>
              <a:ext cx="1893344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9EEAAB-9688-4FD2-8FA1-2D8ABB8E55F3}"/>
                </a:ext>
              </a:extLst>
            </p:cNvPr>
            <p:cNvSpPr/>
            <p:nvPr/>
          </p:nvSpPr>
          <p:spPr>
            <a:xfrm>
              <a:off x="563023" y="1508904"/>
              <a:ext cx="3415446" cy="269107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5F9F426-5D8B-407E-8C3D-86934918531C}"/>
                </a:ext>
              </a:extLst>
            </p:cNvPr>
            <p:cNvSpPr/>
            <p:nvPr/>
          </p:nvSpPr>
          <p:spPr>
            <a:xfrm>
              <a:off x="4352841" y="1511419"/>
              <a:ext cx="3415446" cy="2691074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4F3470F-8640-457D-939E-D1EED01E58D6}"/>
                </a:ext>
              </a:extLst>
            </p:cNvPr>
            <p:cNvSpPr/>
            <p:nvPr/>
          </p:nvSpPr>
          <p:spPr>
            <a:xfrm>
              <a:off x="8142660" y="1508126"/>
              <a:ext cx="3415446" cy="2691074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1669047" cy="939395"/>
            <a:chOff x="1188881" y="308925"/>
            <a:chExt cx="1669047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166904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조사 설계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31E12F-9535-EA4B-9E39-846B0CEC3DA5}"/>
              </a:ext>
            </a:extLst>
          </p:cNvPr>
          <p:cNvGrpSpPr/>
          <p:nvPr/>
        </p:nvGrpSpPr>
        <p:grpSpPr>
          <a:xfrm>
            <a:off x="648870" y="1394886"/>
            <a:ext cx="10894259" cy="5347783"/>
            <a:chOff x="658825" y="1280582"/>
            <a:chExt cx="10894259" cy="5347783"/>
          </a:xfrm>
        </p:grpSpPr>
        <p:sp>
          <p:nvSpPr>
            <p:cNvPr id="33" name="대각선 방향의 모서리가 잘린 사각형 32">
              <a:extLst>
                <a:ext uri="{FF2B5EF4-FFF2-40B4-BE49-F238E27FC236}">
                  <a16:creationId xmlns:a16="http://schemas.microsoft.com/office/drawing/2014/main" id="{A43F587C-DEBD-A747-ABC5-E1A76D633EBA}"/>
                </a:ext>
              </a:extLst>
            </p:cNvPr>
            <p:cNvSpPr/>
            <p:nvPr/>
          </p:nvSpPr>
          <p:spPr>
            <a:xfrm>
              <a:off x="4399908" y="1322576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4" name="대각선 방향의 모서리가 잘린 사각형 33">
              <a:extLst>
                <a:ext uri="{FF2B5EF4-FFF2-40B4-BE49-F238E27FC236}">
                  <a16:creationId xmlns:a16="http://schemas.microsoft.com/office/drawing/2014/main" id="{22464BC2-3ABD-A347-99A0-E2EF74D07FB6}"/>
                </a:ext>
              </a:extLst>
            </p:cNvPr>
            <p:cNvSpPr/>
            <p:nvPr/>
          </p:nvSpPr>
          <p:spPr>
            <a:xfrm>
              <a:off x="8120209" y="1352229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2" name="대각선 방향의 모서리가 잘린 사각형 31">
              <a:extLst>
                <a:ext uri="{FF2B5EF4-FFF2-40B4-BE49-F238E27FC236}">
                  <a16:creationId xmlns:a16="http://schemas.microsoft.com/office/drawing/2014/main" id="{C804CCDC-90E6-3C4E-BA3F-E4CAFE5E80CA}"/>
                </a:ext>
              </a:extLst>
            </p:cNvPr>
            <p:cNvSpPr/>
            <p:nvPr/>
          </p:nvSpPr>
          <p:spPr>
            <a:xfrm>
              <a:off x="658825" y="1280582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2320" y="2355209"/>
              <a:ext cx="3050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출생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 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월별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통계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.xml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3893" y="1392701"/>
              <a:ext cx="22268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66508" y="235520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행정구역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 err="1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시군구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성별 인구수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.csv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45625" y="1392701"/>
              <a:ext cx="18998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28535" y="2355209"/>
              <a:ext cx="2790501" cy="33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인구감소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뉴스 댓글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6612" y="1392701"/>
              <a:ext cx="27943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</a:t>
              </a:r>
              <a:endPara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인식 확인 및 분석</a:t>
              </a:r>
            </a:p>
          </p:txBody>
        </p:sp>
        <p:sp>
          <p:nvSpPr>
            <p:cNvPr id="26" name="대각선 방향의 모서리가 잘린 사각형 25">
              <a:extLst>
                <a:ext uri="{FF2B5EF4-FFF2-40B4-BE49-F238E27FC236}">
                  <a16:creationId xmlns:a16="http://schemas.microsoft.com/office/drawing/2014/main" id="{D3B0D3B2-B275-7B44-B8C6-78E0A48E50E6}"/>
                </a:ext>
              </a:extLst>
            </p:cNvPr>
            <p:cNvSpPr/>
            <p:nvPr/>
          </p:nvSpPr>
          <p:spPr>
            <a:xfrm>
              <a:off x="676254" y="2890510"/>
              <a:ext cx="3415446" cy="3703373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준비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대각선 방향의 모서리가 잘린 사각형 27">
              <a:extLst>
                <a:ext uri="{FF2B5EF4-FFF2-40B4-BE49-F238E27FC236}">
                  <a16:creationId xmlns:a16="http://schemas.microsoft.com/office/drawing/2014/main" id="{0AB02EA5-3C4C-E946-949D-F801F8AAAB3B}"/>
                </a:ext>
              </a:extLst>
            </p:cNvPr>
            <p:cNvSpPr/>
            <p:nvPr/>
          </p:nvSpPr>
          <p:spPr>
            <a:xfrm>
              <a:off x="8116063" y="2890508"/>
              <a:ext cx="3415446" cy="3737857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</a:p>
          </p:txBody>
        </p:sp>
      </p:grpSp>
      <p:sp>
        <p:nvSpPr>
          <p:cNvPr id="21" name="대각선 방향의 모서리가 잘린 사각형 25">
            <a:extLst>
              <a:ext uri="{FF2B5EF4-FFF2-40B4-BE49-F238E27FC236}">
                <a16:creationId xmlns:a16="http://schemas.microsoft.com/office/drawing/2014/main" id="{0170DF82-1BF6-4DC0-9B6E-321946F182FA}"/>
              </a:ext>
            </a:extLst>
          </p:cNvPr>
          <p:cNvSpPr/>
          <p:nvPr/>
        </p:nvSpPr>
        <p:spPr>
          <a:xfrm>
            <a:off x="4431096" y="3039296"/>
            <a:ext cx="3415446" cy="3703373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준비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전처리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분석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딥러닝</a:t>
            </a:r>
            <a:endParaRPr lang="ko-KR" altLang="en-US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37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3918060" cy="926564"/>
            <a:chOff x="1369695" y="308610"/>
            <a:chExt cx="3918060" cy="926564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대표적인 댓글 예시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3918060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2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 감소 문제점 인식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1F4667-32A3-40C3-904F-FA00D67E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4" y="1358165"/>
            <a:ext cx="4757738" cy="623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7FF92E-D127-452E-9362-8D17C5BA5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4862">
            <a:off x="345770" y="2261536"/>
            <a:ext cx="2352675" cy="43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448FB7-B8CF-4B3D-9109-77EA0D0F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27" y="5377264"/>
            <a:ext cx="7773848" cy="76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2E148B7-2479-4794-8254-B9A487113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60" y="2869097"/>
            <a:ext cx="1562100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CBFA362-913D-474C-BA4B-326AC4BB1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1879">
            <a:off x="8708959" y="1006165"/>
            <a:ext cx="2839492" cy="27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AD63EF8-7AC7-42E9-A691-9835ECB50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8205">
            <a:off x="4106294" y="2461613"/>
            <a:ext cx="3538429" cy="97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6EED6C-30CF-4074-971A-8A5AD3E51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38467">
            <a:off x="244365" y="4286932"/>
            <a:ext cx="8033503" cy="858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58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5073825" cy="926465"/>
            <a:chOff x="1369695" y="308610"/>
            <a:chExt cx="5073825" cy="926465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Selenium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과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BeautifulSoup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활용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0738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 감소 댓글 </a:t>
              </a:r>
              <a:r>
                <a:rPr lang="ko-KR" altLang="en-US" sz="3000" b="1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4620FE-10CE-A044-AC55-B4D329E3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4" y="1398345"/>
            <a:ext cx="6423576" cy="52151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B9BD30-6E54-F54F-AF1A-F846FE52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1064756"/>
            <a:ext cx="5399953" cy="364316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5BF5FDDE-5563-4842-A28A-B92CBDF908EF}"/>
              </a:ext>
            </a:extLst>
          </p:cNvPr>
          <p:cNvSpPr/>
          <p:nvPr/>
        </p:nvSpPr>
        <p:spPr>
          <a:xfrm rot="20189735">
            <a:off x="5981411" y="2842513"/>
            <a:ext cx="606052" cy="680462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37D519-9900-6D4C-B11A-D8C6BA2B272C}"/>
              </a:ext>
            </a:extLst>
          </p:cNvPr>
          <p:cNvSpPr/>
          <p:nvPr/>
        </p:nvSpPr>
        <p:spPr>
          <a:xfrm>
            <a:off x="8322945" y="5011123"/>
            <a:ext cx="3589020" cy="16165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뉴스 영상에서 약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6500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개의 댓글 </a:t>
            </a:r>
            <a:r>
              <a:rPr lang="ko-KR" altLang="en-US" sz="2400" dirty="0" err="1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스크래핑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8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06F"/>
      </a:accent1>
      <a:accent2>
        <a:srgbClr val="006FBD"/>
      </a:accent2>
      <a:accent3>
        <a:srgbClr val="A8ADEE"/>
      </a:accent3>
      <a:accent4>
        <a:srgbClr val="00406F"/>
      </a:accent4>
      <a:accent5>
        <a:srgbClr val="E8ECEC"/>
      </a:accent5>
      <a:accent6>
        <a:srgbClr val="F0F0F0"/>
      </a:accent6>
      <a:hlink>
        <a:srgbClr val="8F8F8F"/>
      </a:hlink>
      <a:folHlink>
        <a:srgbClr val="A5A5A5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Pages>30</Pages>
  <Words>1320</Words>
  <Characters>0</Characters>
  <Application>Microsoft Office PowerPoint</Application>
  <DocSecurity>0</DocSecurity>
  <PresentationFormat>와이드스크린</PresentationFormat>
  <Lines>0</Lines>
  <Paragraphs>289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Elice DigitalBaeum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연주</dc:creator>
  <cp:lastModifiedBy>이 건한</cp:lastModifiedBy>
  <cp:revision>145</cp:revision>
  <dcterms:modified xsi:type="dcterms:W3CDTF">2021-09-30T17:45:32Z</dcterms:modified>
  <cp:version>9.102.73.43337</cp:version>
</cp:coreProperties>
</file>